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7"/>
  </p:notesMasterIdLst>
  <p:sldIdLst>
    <p:sldId id="256" r:id="rId4"/>
    <p:sldId id="375" r:id="rId5"/>
    <p:sldId id="354" r:id="rId6"/>
    <p:sldId id="385" r:id="rId7"/>
    <p:sldId id="355" r:id="rId8"/>
    <p:sldId id="356" r:id="rId9"/>
    <p:sldId id="357" r:id="rId10"/>
    <p:sldId id="371" r:id="rId11"/>
    <p:sldId id="372" r:id="rId12"/>
    <p:sldId id="358" r:id="rId13"/>
    <p:sldId id="359" r:id="rId14"/>
    <p:sldId id="374" r:id="rId15"/>
    <p:sldId id="376" r:id="rId16"/>
    <p:sldId id="360" r:id="rId17"/>
    <p:sldId id="361" r:id="rId18"/>
    <p:sldId id="362" r:id="rId19"/>
    <p:sldId id="386" r:id="rId20"/>
    <p:sldId id="363" r:id="rId21"/>
    <p:sldId id="364" r:id="rId22"/>
    <p:sldId id="365" r:id="rId23"/>
    <p:sldId id="368" r:id="rId24"/>
    <p:sldId id="369" r:id="rId25"/>
    <p:sldId id="366" r:id="rId26"/>
    <p:sldId id="367" r:id="rId27"/>
    <p:sldId id="373" r:id="rId28"/>
    <p:sldId id="377" r:id="rId29"/>
    <p:sldId id="384" r:id="rId30"/>
    <p:sldId id="383" r:id="rId31"/>
    <p:sldId id="382" r:id="rId32"/>
    <p:sldId id="381" r:id="rId33"/>
    <p:sldId id="378" r:id="rId34"/>
    <p:sldId id="379" r:id="rId35"/>
    <p:sldId id="380" r:id="rId36"/>
  </p:sldIdLst>
  <p:sldSz cx="9906000" cy="6858000" type="A4"/>
  <p:notesSz cx="7772400" cy="100584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8D1CC9AB-C8E5-45C2-A32D-4692255D2B17}">
          <p14:sldIdLst>
            <p14:sldId id="256"/>
            <p14:sldId id="375"/>
            <p14:sldId id="354"/>
            <p14:sldId id="385"/>
            <p14:sldId id="355"/>
            <p14:sldId id="356"/>
            <p14:sldId id="357"/>
            <p14:sldId id="371"/>
            <p14:sldId id="372"/>
            <p14:sldId id="358"/>
            <p14:sldId id="359"/>
            <p14:sldId id="374"/>
            <p14:sldId id="376"/>
            <p14:sldId id="360"/>
            <p14:sldId id="361"/>
            <p14:sldId id="362"/>
            <p14:sldId id="386"/>
            <p14:sldId id="363"/>
            <p14:sldId id="364"/>
            <p14:sldId id="365"/>
            <p14:sldId id="368"/>
            <p14:sldId id="369"/>
            <p14:sldId id="366"/>
            <p14:sldId id="367"/>
            <p14:sldId id="373"/>
            <p14:sldId id="377"/>
            <p14:sldId id="384"/>
            <p14:sldId id="383"/>
            <p14:sldId id="382"/>
            <p14:sldId id="381"/>
            <p14:sldId id="378"/>
            <p14:sldId id="379"/>
            <p14:sldId id="380"/>
          </p14:sldIdLst>
        </p14:section>
        <p14:section name="Oddíl bez názvu" id="{2C970DF2-BD60-4574-92C0-184AF1A4AAB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řední styl 2 – zvýraznění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 s motivem 1 – zvýraznění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Styl Středně sytá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Styl s motivem 2 – zvýraznění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Styl Světlá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Styl Středně sytá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94660"/>
  </p:normalViewPr>
  <p:slideViewPr>
    <p:cSldViewPr>
      <p:cViewPr>
        <p:scale>
          <a:sx n="150" d="100"/>
          <a:sy n="150" d="100"/>
        </p:scale>
        <p:origin x="-1968" y="-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122A-6637-43F4-B00C-C848E0F852C8}" type="datetimeFigureOut">
              <a:rPr lang="cs-CZ" smtClean="0"/>
              <a:t>22.03.2017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754063"/>
            <a:ext cx="54483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CAEC0-EB75-467B-B0D7-48B512317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004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CAEC0-EB75-467B-B0D7-48B51231761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32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4" name="Obrázek 43"/>
          <p:cNvPicPr/>
          <p:nvPr/>
        </p:nvPicPr>
        <p:blipFill>
          <a:blip r:embed="rId2"/>
          <a:stretch/>
        </p:blipFill>
        <p:spPr>
          <a:xfrm>
            <a:off x="2459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" name="Obrázek 44"/>
          <p:cNvPicPr/>
          <p:nvPr/>
        </p:nvPicPr>
        <p:blipFill>
          <a:blip r:embed="rId2"/>
          <a:stretch/>
        </p:blipFill>
        <p:spPr>
          <a:xfrm>
            <a:off x="2459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90400" y="514440"/>
            <a:ext cx="7409880" cy="423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90" name="Obrázek 89"/>
          <p:cNvPicPr/>
          <p:nvPr/>
        </p:nvPicPr>
        <p:blipFill>
          <a:blip r:embed="rId2"/>
          <a:stretch/>
        </p:blipFill>
        <p:spPr>
          <a:xfrm>
            <a:off x="2459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1" name="Obrázek 90"/>
          <p:cNvPicPr/>
          <p:nvPr/>
        </p:nvPicPr>
        <p:blipFill>
          <a:blip r:embed="rId2"/>
          <a:stretch/>
        </p:blipFill>
        <p:spPr>
          <a:xfrm>
            <a:off x="2459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590400" y="514440"/>
            <a:ext cx="7409880" cy="423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37" name="Obrázek 136"/>
          <p:cNvPicPr/>
          <p:nvPr/>
        </p:nvPicPr>
        <p:blipFill>
          <a:blip r:embed="rId2"/>
          <a:stretch/>
        </p:blipFill>
        <p:spPr>
          <a:xfrm>
            <a:off x="2459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8" name="Obrázek 137"/>
          <p:cNvPicPr/>
          <p:nvPr/>
        </p:nvPicPr>
        <p:blipFill>
          <a:blip r:embed="rId2"/>
          <a:stretch/>
        </p:blipFill>
        <p:spPr>
          <a:xfrm>
            <a:off x="2459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590400" y="514440"/>
            <a:ext cx="7409880" cy="423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© 2008 Evektor‚   All rights reserved</a:t>
            </a:r>
            <a:endParaRPr/>
          </a:p>
        </p:txBody>
      </p:sp>
      <p:sp>
        <p:nvSpPr>
          <p:cNvPr id="13" name="CustomShape 2"/>
          <p:cNvSpPr/>
          <p:nvPr/>
        </p:nvSpPr>
        <p:spPr>
          <a:xfrm>
            <a:off x="653400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www.evektor.cz</a:t>
            </a:r>
            <a:endParaRPr/>
          </a:p>
        </p:txBody>
      </p:sp>
      <p:sp>
        <p:nvSpPr>
          <p:cNvPr id="2" name="CustomShape 3"/>
          <p:cNvSpPr/>
          <p:nvPr/>
        </p:nvSpPr>
        <p:spPr>
          <a:xfrm>
            <a:off x="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© 2009 Evektor  |  All rights reserved</a:t>
            </a:r>
            <a:endParaRPr/>
          </a:p>
        </p:txBody>
      </p:sp>
      <p:sp>
        <p:nvSpPr>
          <p:cNvPr id="3" name="CustomShape 4"/>
          <p:cNvSpPr/>
          <p:nvPr/>
        </p:nvSpPr>
        <p:spPr>
          <a:xfrm>
            <a:off x="653400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www.evektor.cz</a:t>
            </a:r>
            <a:endParaRPr/>
          </a:p>
        </p:txBody>
      </p:sp>
      <p:sp>
        <p:nvSpPr>
          <p:cNvPr id="4" name="CustomShape 5"/>
          <p:cNvSpPr/>
          <p:nvPr/>
        </p:nvSpPr>
        <p:spPr>
          <a:xfrm>
            <a:off x="0" y="0"/>
            <a:ext cx="9905400" cy="256320"/>
          </a:xfrm>
          <a:prstGeom prst="rect">
            <a:avLst/>
          </a:prstGeom>
          <a:solidFill>
            <a:srgbClr val="00407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0" y="6299280"/>
            <a:ext cx="990540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2"/>
          <p:cNvPicPr/>
          <p:nvPr/>
        </p:nvPicPr>
        <p:blipFill>
          <a:blip r:embed="rId14"/>
          <a:stretch/>
        </p:blipFill>
        <p:spPr>
          <a:xfrm>
            <a:off x="0" y="251640"/>
            <a:ext cx="9920880" cy="5605560"/>
          </a:xfrm>
          <a:prstGeom prst="rect">
            <a:avLst/>
          </a:prstGeom>
          <a:ln>
            <a:noFill/>
          </a:ln>
        </p:spPr>
      </p:pic>
      <p:sp>
        <p:nvSpPr>
          <p:cNvPr id="7" name="CustomShape 7"/>
          <p:cNvSpPr/>
          <p:nvPr/>
        </p:nvSpPr>
        <p:spPr>
          <a:xfrm>
            <a:off x="0" y="5857920"/>
            <a:ext cx="9905400" cy="999360"/>
          </a:xfrm>
          <a:prstGeom prst="rect">
            <a:avLst/>
          </a:prstGeom>
          <a:solidFill>
            <a:schemeClr val="bg1">
              <a:lumMod val="85000"/>
            </a:schemeClr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2"/>
          <p:cNvPicPr/>
          <p:nvPr/>
        </p:nvPicPr>
        <p:blipFill>
          <a:blip r:embed="rId15"/>
          <a:stretch/>
        </p:blipFill>
        <p:spPr>
          <a:xfrm>
            <a:off x="279360" y="6052320"/>
            <a:ext cx="1022760" cy="688680"/>
          </a:xfrm>
          <a:prstGeom prst="rect">
            <a:avLst/>
          </a:prstGeom>
          <a:ln>
            <a:noFill/>
          </a:ln>
        </p:spPr>
      </p:pic>
      <p:pic>
        <p:nvPicPr>
          <p:cNvPr id="9" name="Picture 3"/>
          <p:cNvPicPr/>
          <p:nvPr/>
        </p:nvPicPr>
        <p:blipFill>
          <a:blip r:embed="rId16"/>
          <a:stretch/>
        </p:blipFill>
        <p:spPr>
          <a:xfrm>
            <a:off x="3919680" y="2174040"/>
            <a:ext cx="1769400" cy="970200"/>
          </a:xfrm>
          <a:prstGeom prst="rect">
            <a:avLst/>
          </a:prstGeom>
          <a:ln>
            <a:noFill/>
          </a:ln>
        </p:spPr>
      </p:pic>
      <p:sp>
        <p:nvSpPr>
          <p:cNvPr id="10" name="PlaceHolder 8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" name="PlaceHolder 9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© 2008 Evektor‚   All rights reserved</a:t>
            </a:r>
            <a:endParaRPr/>
          </a:p>
        </p:txBody>
      </p:sp>
      <p:sp>
        <p:nvSpPr>
          <p:cNvPr id="47" name="CustomShape 2"/>
          <p:cNvSpPr/>
          <p:nvPr/>
        </p:nvSpPr>
        <p:spPr>
          <a:xfrm>
            <a:off x="653400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www.evektor.cz</a:t>
            </a:r>
            <a:endParaRPr/>
          </a:p>
        </p:txBody>
      </p:sp>
      <p:sp>
        <p:nvSpPr>
          <p:cNvPr id="48" name="CustomShape 3"/>
          <p:cNvSpPr/>
          <p:nvPr/>
        </p:nvSpPr>
        <p:spPr>
          <a:xfrm>
            <a:off x="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© 2009 Evektor  |  All rights reserved</a:t>
            </a:r>
            <a:endParaRPr/>
          </a:p>
        </p:txBody>
      </p:sp>
      <p:sp>
        <p:nvSpPr>
          <p:cNvPr id="49" name="CustomShape 4"/>
          <p:cNvSpPr/>
          <p:nvPr/>
        </p:nvSpPr>
        <p:spPr>
          <a:xfrm>
            <a:off x="653400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www.evektor.cz</a:t>
            </a:r>
            <a:endParaRPr/>
          </a:p>
        </p:txBody>
      </p:sp>
      <p:sp>
        <p:nvSpPr>
          <p:cNvPr id="50" name="CustomShape 5"/>
          <p:cNvSpPr/>
          <p:nvPr/>
        </p:nvSpPr>
        <p:spPr>
          <a:xfrm>
            <a:off x="0" y="0"/>
            <a:ext cx="9905400" cy="256320"/>
          </a:xfrm>
          <a:prstGeom prst="rect">
            <a:avLst/>
          </a:prstGeom>
          <a:solidFill>
            <a:srgbClr val="00407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0" y="6299280"/>
            <a:ext cx="990540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0" y="0"/>
            <a:ext cx="9905400" cy="256320"/>
          </a:xfrm>
          <a:prstGeom prst="rect">
            <a:avLst/>
          </a:prstGeom>
          <a:solidFill>
            <a:srgbClr val="00407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8"/>
          <p:cNvSpPr/>
          <p:nvPr/>
        </p:nvSpPr>
        <p:spPr>
          <a:xfrm>
            <a:off x="0" y="6299280"/>
            <a:ext cx="990540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" name="Picture 2"/>
          <p:cNvPicPr/>
          <p:nvPr/>
        </p:nvPicPr>
        <p:blipFill>
          <a:blip r:embed="rId14"/>
          <a:stretch/>
        </p:blipFill>
        <p:spPr>
          <a:xfrm>
            <a:off x="8886960" y="6400800"/>
            <a:ext cx="564840" cy="380160"/>
          </a:xfrm>
          <a:prstGeom prst="rect">
            <a:avLst/>
          </a:prstGeom>
          <a:ln>
            <a:noFill/>
          </a:ln>
        </p:spPr>
      </p:pic>
      <p:pic>
        <p:nvPicPr>
          <p:cNvPr id="55" name="Picture 2"/>
          <p:cNvPicPr/>
          <p:nvPr/>
        </p:nvPicPr>
        <p:blipFill>
          <a:blip r:embed="rId15"/>
          <a:stretch/>
        </p:blipFill>
        <p:spPr>
          <a:xfrm>
            <a:off x="287640" y="6324120"/>
            <a:ext cx="636480" cy="428400"/>
          </a:xfrm>
          <a:prstGeom prst="rect">
            <a:avLst/>
          </a:prstGeom>
          <a:ln>
            <a:noFill/>
          </a:ln>
        </p:spPr>
      </p:pic>
      <p:sp>
        <p:nvSpPr>
          <p:cNvPr id="56" name="PlaceHolder 9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7" name="PlaceHolder 10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© 2008 Evektor‚   All rights reserved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653400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www.evektor.cz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© 2009 Evektor  |  All rights reserved</a:t>
            </a:r>
            <a:endParaRPr/>
          </a:p>
        </p:txBody>
      </p:sp>
      <p:sp>
        <p:nvSpPr>
          <p:cNvPr id="95" name="CustomShape 4"/>
          <p:cNvSpPr/>
          <p:nvPr/>
        </p:nvSpPr>
        <p:spPr>
          <a:xfrm>
            <a:off x="6534000" y="6662880"/>
            <a:ext cx="3075840" cy="211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  <a:ea typeface="DejaVu Sans"/>
              </a:rPr>
              <a:t>www.evektor.cz</a:t>
            </a:r>
            <a:endParaRPr/>
          </a:p>
        </p:txBody>
      </p:sp>
      <p:sp>
        <p:nvSpPr>
          <p:cNvPr id="96" name="CustomShape 5"/>
          <p:cNvSpPr/>
          <p:nvPr/>
        </p:nvSpPr>
        <p:spPr>
          <a:xfrm>
            <a:off x="0" y="0"/>
            <a:ext cx="9905400" cy="256320"/>
          </a:xfrm>
          <a:prstGeom prst="rect">
            <a:avLst/>
          </a:prstGeom>
          <a:solidFill>
            <a:srgbClr val="00407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6"/>
          <p:cNvSpPr/>
          <p:nvPr/>
        </p:nvSpPr>
        <p:spPr>
          <a:xfrm>
            <a:off x="0" y="6299280"/>
            <a:ext cx="990540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7"/>
          <p:cNvSpPr/>
          <p:nvPr/>
        </p:nvSpPr>
        <p:spPr>
          <a:xfrm>
            <a:off x="0" y="0"/>
            <a:ext cx="9905400" cy="256320"/>
          </a:xfrm>
          <a:prstGeom prst="rect">
            <a:avLst/>
          </a:prstGeom>
          <a:solidFill>
            <a:srgbClr val="00407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8"/>
          <p:cNvSpPr/>
          <p:nvPr/>
        </p:nvSpPr>
        <p:spPr>
          <a:xfrm>
            <a:off x="0" y="6299280"/>
            <a:ext cx="9905400" cy="5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0" name="Picture 2"/>
          <p:cNvPicPr/>
          <p:nvPr/>
        </p:nvPicPr>
        <p:blipFill>
          <a:blip r:embed="rId14"/>
          <a:stretch/>
        </p:blipFill>
        <p:spPr>
          <a:xfrm>
            <a:off x="8886960" y="6400800"/>
            <a:ext cx="564840" cy="380160"/>
          </a:xfrm>
          <a:prstGeom prst="rect">
            <a:avLst/>
          </a:prstGeom>
          <a:ln>
            <a:noFill/>
          </a:ln>
        </p:spPr>
      </p:pic>
      <p:pic>
        <p:nvPicPr>
          <p:cNvPr id="101" name="Picture 2"/>
          <p:cNvPicPr/>
          <p:nvPr/>
        </p:nvPicPr>
        <p:blipFill>
          <a:blip r:embed="rId15"/>
          <a:stretch/>
        </p:blipFill>
        <p:spPr>
          <a:xfrm>
            <a:off x="287640" y="6324120"/>
            <a:ext cx="636480" cy="428400"/>
          </a:xfrm>
          <a:prstGeom prst="rect">
            <a:avLst/>
          </a:prstGeom>
          <a:ln>
            <a:noFill/>
          </a:ln>
        </p:spPr>
      </p:pic>
      <p:sp>
        <p:nvSpPr>
          <p:cNvPr id="102" name="PlaceHolder 9"/>
          <p:cNvSpPr>
            <a:spLocks noGrp="1"/>
          </p:cNvSpPr>
          <p:nvPr>
            <p:ph type="title"/>
          </p:nvPr>
        </p:nvSpPr>
        <p:spPr>
          <a:xfrm>
            <a:off x="590400" y="514440"/>
            <a:ext cx="7409880" cy="912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3" name="PlaceHolder 10"/>
          <p:cNvSpPr>
            <a:spLocks noGrp="1"/>
          </p:cNvSpPr>
          <p:nvPr>
            <p:ph type="body"/>
          </p:nvPr>
        </p:nvSpPr>
        <p:spPr>
          <a:xfrm>
            <a:off x="600120" y="1189080"/>
            <a:ext cx="3713040" cy="46267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104" name="PlaceHolder 11"/>
          <p:cNvSpPr>
            <a:spLocks noGrp="1"/>
          </p:cNvSpPr>
          <p:nvPr>
            <p:ph type="body"/>
          </p:nvPr>
        </p:nvSpPr>
        <p:spPr>
          <a:xfrm>
            <a:off x="4499640" y="1189080"/>
            <a:ext cx="3713040" cy="46267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../media/image125.jpeg"/><Relationship Id="rId7" Type="http://schemas.openxmlformats.org/officeDocument/2006/relationships/image" Target="../media/image129.jpe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3" Type="http://schemas.openxmlformats.org/officeDocument/2006/relationships/image" Target="../media/image131.jpeg"/><Relationship Id="rId7" Type="http://schemas.openxmlformats.org/officeDocument/2006/relationships/image" Target="../media/image135.jpe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eg"/><Relationship Id="rId3" Type="http://schemas.openxmlformats.org/officeDocument/2006/relationships/image" Target="../media/image138.jpeg"/><Relationship Id="rId7" Type="http://schemas.openxmlformats.org/officeDocument/2006/relationships/image" Target="../media/image142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eg"/><Relationship Id="rId3" Type="http://schemas.openxmlformats.org/officeDocument/2006/relationships/image" Target="../media/image151.jpeg"/><Relationship Id="rId7" Type="http://schemas.openxmlformats.org/officeDocument/2006/relationships/image" Target="../media/image15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3" Type="http://schemas.openxmlformats.org/officeDocument/2006/relationships/image" Target="../media/image157.jpeg"/><Relationship Id="rId7" Type="http://schemas.openxmlformats.org/officeDocument/2006/relationships/image" Target="../media/image161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eg"/><Relationship Id="rId3" Type="http://schemas.openxmlformats.org/officeDocument/2006/relationships/image" Target="../media/image163.jpeg"/><Relationship Id="rId7" Type="http://schemas.openxmlformats.org/officeDocument/2006/relationships/image" Target="../media/image162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6.jpe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3" Type="http://schemas.openxmlformats.org/officeDocument/2006/relationships/image" Target="../media/image144.jpeg"/><Relationship Id="rId7" Type="http://schemas.openxmlformats.org/officeDocument/2006/relationships/image" Target="../media/image172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1.jpe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eg"/><Relationship Id="rId3" Type="http://schemas.openxmlformats.org/officeDocument/2006/relationships/image" Target="../media/image174.jpeg"/><Relationship Id="rId7" Type="http://schemas.openxmlformats.org/officeDocument/2006/relationships/image" Target="../media/image178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7.jpeg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eg"/><Relationship Id="rId3" Type="http://schemas.openxmlformats.org/officeDocument/2006/relationships/image" Target="../media/image180.jpeg"/><Relationship Id="rId7" Type="http://schemas.openxmlformats.org/officeDocument/2006/relationships/image" Target="../media/image184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3.jpeg"/><Relationship Id="rId5" Type="http://schemas.openxmlformats.org/officeDocument/2006/relationships/image" Target="../media/image182.jpeg"/><Relationship Id="rId4" Type="http://schemas.openxmlformats.org/officeDocument/2006/relationships/image" Target="../media/image18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jpeg"/><Relationship Id="rId3" Type="http://schemas.openxmlformats.org/officeDocument/2006/relationships/image" Target="../media/image186.jpeg"/><Relationship Id="rId7" Type="http://schemas.openxmlformats.org/officeDocument/2006/relationships/image" Target="../media/image190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1193400" y="6091200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400" dirty="0" smtClean="0">
                <a:latin typeface="Arial"/>
              </a:rPr>
              <a:t>Ondřej Seďa</a:t>
            </a:r>
            <a:endParaRPr dirty="0"/>
          </a:p>
        </p:txBody>
      </p:sp>
      <p:sp>
        <p:nvSpPr>
          <p:cNvPr id="232" name="CustomShape 2"/>
          <p:cNvSpPr/>
          <p:nvPr/>
        </p:nvSpPr>
        <p:spPr>
          <a:xfrm>
            <a:off x="7299360" y="-45720"/>
            <a:ext cx="2310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000" b="1" strike="noStrike" dirty="0">
                <a:solidFill>
                  <a:srgbClr val="FFFFFF"/>
                </a:solidFill>
                <a:latin typeface="Arial"/>
              </a:rPr>
              <a:t>Evektor </a:t>
            </a:r>
            <a:r>
              <a:rPr lang="en-US" sz="1000" b="1" strike="noStrike" dirty="0" smtClean="0">
                <a:solidFill>
                  <a:srgbClr val="FFFFFF"/>
                </a:solidFill>
                <a:latin typeface="Arial"/>
              </a:rPr>
              <a:t>201</a:t>
            </a:r>
            <a:r>
              <a:rPr lang="cs-CZ" sz="1000" b="1" strike="noStrike" dirty="0" smtClean="0">
                <a:solidFill>
                  <a:srgbClr val="FFFFFF"/>
                </a:solidFill>
                <a:latin typeface="Arial"/>
              </a:rPr>
              <a:t>6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-87560" y="3503807"/>
            <a:ext cx="99054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/>
            <a:r>
              <a:rPr lang="cs-CZ" sz="2600" b="1" dirty="0" smtClean="0">
                <a:solidFill>
                  <a:srgbClr val="FFFFFF"/>
                </a:solidFill>
                <a:latin typeface="Arial"/>
              </a:rPr>
              <a:t>AEROAKUSTIKA ZRCÁTKA</a:t>
            </a:r>
            <a:endParaRPr lang="cs-CZ" sz="2600" b="1" strike="noStrike" dirty="0" smtClean="0">
              <a:solidFill>
                <a:srgbClr val="FFFFFF"/>
              </a:solidFill>
              <a:latin typeface="Arial"/>
            </a:endParaRPr>
          </a:p>
          <a:p>
            <a:pPr algn="ctr"/>
            <a:endParaRPr lang="cs-CZ" sz="2600" b="1" strike="noStrike" dirty="0" smtClean="0">
              <a:solidFill>
                <a:srgbClr val="FFFFFF"/>
              </a:solidFill>
              <a:latin typeface="Arial"/>
            </a:endParaRPr>
          </a:p>
          <a:p>
            <a:pPr algn="ctr"/>
            <a:r>
              <a:rPr lang="cs-CZ" sz="2600" b="1" dirty="0" smtClean="0">
                <a:solidFill>
                  <a:srgbClr val="FFFFFF"/>
                </a:solidFill>
                <a:latin typeface="Arial"/>
              </a:rPr>
              <a:t>ŠKODA YETI SK326-0</a:t>
            </a:r>
            <a:endParaRPr lang="cs-CZ" sz="2600" b="1" strike="noStrike" dirty="0" smtClean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14000"/>
              </a:lnSpc>
            </a:pPr>
            <a:endParaRPr lang="cs-CZ" sz="2600" b="1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14000"/>
              </a:lnSpc>
            </a:pPr>
            <a:r>
              <a:rPr lang="cs-CZ" sz="2600" b="1" dirty="0" smtClean="0">
                <a:solidFill>
                  <a:srgbClr val="FFFFFF"/>
                </a:solidFill>
                <a:latin typeface="Arial"/>
              </a:rPr>
              <a:t>V401A-V440A-V446A</a:t>
            </a:r>
            <a:endParaRPr b="1" dirty="0"/>
          </a:p>
        </p:txBody>
      </p:sp>
      <p:sp>
        <p:nvSpPr>
          <p:cNvPr id="5" name="CustomShape 1"/>
          <p:cNvSpPr/>
          <p:nvPr/>
        </p:nvSpPr>
        <p:spPr>
          <a:xfrm>
            <a:off x="8481392" y="6173296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RYCHLOST MEZNÍ VRSTVY         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 V401A                                  V440A                                  V446A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7617" r="12429" b="14093"/>
          <a:stretch/>
        </p:blipFill>
        <p:spPr>
          <a:xfrm>
            <a:off x="920552" y="1413016"/>
            <a:ext cx="2874049" cy="216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22047" r="11263" b="2889"/>
          <a:stretch/>
        </p:blipFill>
        <p:spPr>
          <a:xfrm>
            <a:off x="922628" y="3717031"/>
            <a:ext cx="2878244" cy="2052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4" y="2205224"/>
            <a:ext cx="798410" cy="32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0" t="7695" r="17319" b="11877"/>
          <a:stretch/>
        </p:blipFill>
        <p:spPr>
          <a:xfrm>
            <a:off x="3890341" y="1412776"/>
            <a:ext cx="2790850" cy="21600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21222" r="16481"/>
          <a:stretch/>
        </p:blipFill>
        <p:spPr>
          <a:xfrm>
            <a:off x="3890342" y="3717031"/>
            <a:ext cx="2790850" cy="2052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6" t="7599" r="17363" b="10497"/>
          <a:stretch/>
        </p:blipFill>
        <p:spPr>
          <a:xfrm>
            <a:off x="6773867" y="1412776"/>
            <a:ext cx="2725733" cy="216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21427" r="16311" b="1827"/>
          <a:stretch/>
        </p:blipFill>
        <p:spPr>
          <a:xfrm>
            <a:off x="6773867" y="3717031"/>
            <a:ext cx="2725733" cy="2052000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128464" y="692501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RYCHLOST_MEZNI_VRSTVY1.jpeg</a:t>
            </a:r>
            <a:endParaRPr lang="cs-CZ" sz="1200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272480" y="5960313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RYCHLOST_MEZNI_VRSTVY2.jpeg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322254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RYCHLOST MEZNÍ VRSTVY         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 V401A                                 V440A                                      V446A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4" t="7617" r="1389"/>
          <a:stretch/>
        </p:blipFill>
        <p:spPr>
          <a:xfrm>
            <a:off x="920552" y="3709020"/>
            <a:ext cx="2738970" cy="2124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9206" r="3743"/>
          <a:stretch/>
        </p:blipFill>
        <p:spPr>
          <a:xfrm>
            <a:off x="920553" y="1521208"/>
            <a:ext cx="2738970" cy="2088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2061208"/>
            <a:ext cx="798410" cy="32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5226" r="6820"/>
          <a:stretch/>
        </p:blipFill>
        <p:spPr>
          <a:xfrm>
            <a:off x="3728864" y="3717264"/>
            <a:ext cx="2706624" cy="2088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t="7599" r="9406"/>
          <a:stretch/>
        </p:blipFill>
        <p:spPr>
          <a:xfrm>
            <a:off x="3739764" y="1521208"/>
            <a:ext cx="2695724" cy="2088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3" t="5774" r="7669"/>
          <a:stretch/>
        </p:blipFill>
        <p:spPr>
          <a:xfrm>
            <a:off x="6537176" y="3717032"/>
            <a:ext cx="2657624" cy="20880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7599" r="8889"/>
          <a:stretch/>
        </p:blipFill>
        <p:spPr>
          <a:xfrm>
            <a:off x="6537175" y="1521208"/>
            <a:ext cx="2657625" cy="2088000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203139" y="5949280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RYCHLOST_MEZNI_VRSTVY3.jpeg</a:t>
            </a:r>
            <a:endParaRPr lang="cs-CZ" sz="1200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72232" y="548680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RYCHLOST_MEZNI_VRSTVY4.jpeg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98114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/>
          <p:cNvSpPr txBox="1"/>
          <p:nvPr/>
        </p:nvSpPr>
        <p:spPr>
          <a:xfrm>
            <a:off x="272480" y="369336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ISO PLOCHA – RYCHLOST PROUDU 0 m/s V OSE X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6" t="17159" r="18008" b="41420"/>
          <a:stretch/>
        </p:blipFill>
        <p:spPr>
          <a:xfrm>
            <a:off x="992560" y="764704"/>
            <a:ext cx="4570040" cy="1764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0" t="10900" r="17143" b="36646"/>
          <a:stretch/>
        </p:blipFill>
        <p:spPr>
          <a:xfrm>
            <a:off x="5817098" y="764704"/>
            <a:ext cx="3888889" cy="1764000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56456" y="1340768"/>
            <a:ext cx="90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V401A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56456" y="3295412"/>
            <a:ext cx="90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V440A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56456" y="5014917"/>
            <a:ext cx="90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V446A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5627" r="15825" b="41160"/>
          <a:stretch/>
        </p:blipFill>
        <p:spPr>
          <a:xfrm>
            <a:off x="1012901" y="2636912"/>
            <a:ext cx="4549699" cy="1764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9" t="9823" r="17288" b="36973"/>
          <a:stretch/>
        </p:blipFill>
        <p:spPr>
          <a:xfrm>
            <a:off x="5817098" y="2636912"/>
            <a:ext cx="3888430" cy="1764000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t="17216" r="18099" b="41160"/>
          <a:stretch/>
        </p:blipFill>
        <p:spPr>
          <a:xfrm>
            <a:off x="1012901" y="4509120"/>
            <a:ext cx="4549699" cy="1764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9933" r="16960" b="36863"/>
          <a:stretch/>
        </p:blipFill>
        <p:spPr>
          <a:xfrm>
            <a:off x="5817096" y="4509120"/>
            <a:ext cx="3888891" cy="1764000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1424608" y="645333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iso_plocha_0ms1.jpeg</a:t>
            </a:r>
            <a:endParaRPr lang="cs-CZ" sz="1200" dirty="0"/>
          </a:p>
        </p:txBody>
      </p:sp>
      <p:sp>
        <p:nvSpPr>
          <p:cNvPr id="14" name="TextovéPole 13"/>
          <p:cNvSpPr txBox="1"/>
          <p:nvPr/>
        </p:nvSpPr>
        <p:spPr>
          <a:xfrm>
            <a:off x="6033121" y="638132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iso_plocha_0ms2.jpeg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40700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272480" y="369336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ISO PLOCHA – RYCHLOST PROUDU 0 m/s V OSE X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56456" y="1340768"/>
            <a:ext cx="90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V401A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56456" y="5123125"/>
            <a:ext cx="90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V446A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6758" b="24275"/>
          <a:stretch/>
        </p:blipFill>
        <p:spPr>
          <a:xfrm>
            <a:off x="920553" y="764704"/>
            <a:ext cx="4295199" cy="1764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" b="19567"/>
          <a:stretch/>
        </p:blipFill>
        <p:spPr>
          <a:xfrm>
            <a:off x="5529064" y="764704"/>
            <a:ext cx="4010058" cy="1764000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6758" r="923" b="24275"/>
          <a:stretch/>
        </p:blipFill>
        <p:spPr>
          <a:xfrm>
            <a:off x="960881" y="764704"/>
            <a:ext cx="4254871" cy="1764000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" b="19567"/>
          <a:stretch/>
        </p:blipFill>
        <p:spPr>
          <a:xfrm>
            <a:off x="5551454" y="764704"/>
            <a:ext cx="3910511" cy="1764000"/>
          </a:xfrm>
          <a:prstGeom prst="rect">
            <a:avLst/>
          </a:prstGeom>
        </p:spPr>
      </p:pic>
      <p:sp>
        <p:nvSpPr>
          <p:cNvPr id="19" name="TextovéPole 18"/>
          <p:cNvSpPr txBox="1"/>
          <p:nvPr/>
        </p:nvSpPr>
        <p:spPr>
          <a:xfrm>
            <a:off x="34504" y="3241062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V440A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" t="6759" r="1101" b="24822"/>
          <a:stretch/>
        </p:blipFill>
        <p:spPr>
          <a:xfrm>
            <a:off x="920553" y="2636912"/>
            <a:ext cx="4295199" cy="1764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6" b="19349"/>
          <a:stretch/>
        </p:blipFill>
        <p:spPr>
          <a:xfrm>
            <a:off x="5529064" y="2636912"/>
            <a:ext cx="3988173" cy="1764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" t="6758" r="1193" b="24932"/>
          <a:stretch/>
        </p:blipFill>
        <p:spPr>
          <a:xfrm>
            <a:off x="920552" y="4509120"/>
            <a:ext cx="4295200" cy="1764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r="2164" b="20654"/>
          <a:stretch/>
        </p:blipFill>
        <p:spPr>
          <a:xfrm>
            <a:off x="5529064" y="4473312"/>
            <a:ext cx="3988174" cy="1764000"/>
          </a:xfrm>
          <a:prstGeom prst="rect">
            <a:avLst/>
          </a:prstGeom>
        </p:spPr>
      </p:pic>
      <p:sp>
        <p:nvSpPr>
          <p:cNvPr id="15" name="TextovéPole 14"/>
          <p:cNvSpPr txBox="1"/>
          <p:nvPr/>
        </p:nvSpPr>
        <p:spPr>
          <a:xfrm>
            <a:off x="1424608" y="645333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iso_plocha_0ms3.jpeg</a:t>
            </a:r>
            <a:endParaRPr lang="cs-CZ" sz="1200" dirty="0"/>
          </a:p>
        </p:txBody>
      </p:sp>
      <p:sp>
        <p:nvSpPr>
          <p:cNvPr id="18" name="TextovéPole 17"/>
          <p:cNvSpPr txBox="1"/>
          <p:nvPr/>
        </p:nvSpPr>
        <p:spPr>
          <a:xfrm>
            <a:off x="5385048" y="638132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iso_plocha_0ms4.jpeg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405011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272480" y="369336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STREAMLINES – ÚPLAV ZA ZRCÁTKEM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9" b="31348"/>
          <a:stretch/>
        </p:blipFill>
        <p:spPr>
          <a:xfrm>
            <a:off x="1051226" y="980728"/>
            <a:ext cx="4361165" cy="1692000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56456" y="1340768"/>
            <a:ext cx="90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V401A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r="685"/>
          <a:stretch/>
        </p:blipFill>
        <p:spPr>
          <a:xfrm>
            <a:off x="5978342" y="944912"/>
            <a:ext cx="2686072" cy="1692000"/>
          </a:xfrm>
          <a:prstGeom prst="rect">
            <a:avLst/>
          </a:prstGeom>
        </p:spPr>
      </p:pic>
      <p:sp>
        <p:nvSpPr>
          <p:cNvPr id="16" name="TextovéPole 15"/>
          <p:cNvSpPr txBox="1"/>
          <p:nvPr/>
        </p:nvSpPr>
        <p:spPr>
          <a:xfrm>
            <a:off x="56456" y="5086925"/>
            <a:ext cx="90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V446A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56456" y="3358733"/>
            <a:ext cx="90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V440A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6" b="31309"/>
          <a:stretch/>
        </p:blipFill>
        <p:spPr>
          <a:xfrm>
            <a:off x="1056748" y="2708920"/>
            <a:ext cx="4355643" cy="1692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/>
          <a:stretch/>
        </p:blipFill>
        <p:spPr>
          <a:xfrm>
            <a:off x="5972865" y="2708920"/>
            <a:ext cx="2686072" cy="1692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0" b="31404"/>
          <a:stretch/>
        </p:blipFill>
        <p:spPr>
          <a:xfrm>
            <a:off x="1042326" y="4545312"/>
            <a:ext cx="4370065" cy="1692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2"/>
          <a:stretch/>
        </p:blipFill>
        <p:spPr>
          <a:xfrm>
            <a:off x="5978342" y="4545312"/>
            <a:ext cx="2688806" cy="1692000"/>
          </a:xfrm>
          <a:prstGeom prst="rect">
            <a:avLst/>
          </a:prstGeom>
        </p:spPr>
      </p:pic>
      <p:sp>
        <p:nvSpPr>
          <p:cNvPr id="14" name="TextovéPole 13"/>
          <p:cNvSpPr txBox="1"/>
          <p:nvPr/>
        </p:nvSpPr>
        <p:spPr>
          <a:xfrm>
            <a:off x="1424608" y="645333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UPLAV_ZA_ZRCATKEM1.jpeg</a:t>
            </a:r>
            <a:endParaRPr lang="cs-CZ" sz="1200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5454683" y="645333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UPLAV_ZA_ZRCATKEM2.jpeg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02471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" t="7873" r="7942"/>
          <a:stretch/>
        </p:blipFill>
        <p:spPr>
          <a:xfrm>
            <a:off x="106743" y="4005064"/>
            <a:ext cx="2974049" cy="216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5" t="9234" r="23011"/>
          <a:stretch/>
        </p:blipFill>
        <p:spPr>
          <a:xfrm>
            <a:off x="272480" y="1340768"/>
            <a:ext cx="2536683" cy="2520000"/>
          </a:xfrm>
          <a:prstGeom prst="rect">
            <a:avLst/>
          </a:prstGeom>
        </p:spPr>
      </p:pic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STREAMLINES </a:t>
            </a:r>
            <a:r>
              <a:rPr lang="cs-CZ" b="1" dirty="0"/>
              <a:t>– ÚPLAV ZA ZRCÁTKEM</a:t>
            </a:r>
            <a:endParaRPr lang="cs-CZ" b="1" dirty="0" smtClean="0"/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V401A                                   V440A                                       V446A   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6860" r="7737"/>
          <a:stretch/>
        </p:blipFill>
        <p:spPr>
          <a:xfrm>
            <a:off x="3213546" y="4005304"/>
            <a:ext cx="2963590" cy="216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8559" r="23397"/>
          <a:stretch/>
        </p:blipFill>
        <p:spPr>
          <a:xfrm>
            <a:off x="3368824" y="1340768"/>
            <a:ext cx="2523461" cy="252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t="6860" r="7885"/>
          <a:stretch/>
        </p:blipFill>
        <p:spPr>
          <a:xfrm>
            <a:off x="6321152" y="4005304"/>
            <a:ext cx="2981598" cy="216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8842" r="23077"/>
          <a:stretch/>
        </p:blipFill>
        <p:spPr>
          <a:xfrm>
            <a:off x="6465168" y="1337866"/>
            <a:ext cx="2531302" cy="2520000"/>
          </a:xfrm>
          <a:prstGeom prst="rect">
            <a:avLst/>
          </a:prstGeom>
        </p:spPr>
      </p:pic>
      <p:sp>
        <p:nvSpPr>
          <p:cNvPr id="10" name="TextovéPole 9"/>
          <p:cNvSpPr txBox="1"/>
          <p:nvPr/>
        </p:nvSpPr>
        <p:spPr>
          <a:xfrm>
            <a:off x="1424608" y="645333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UPLAV_ZA_ZRCATKEM3.jpeg</a:t>
            </a:r>
            <a:endParaRPr lang="cs-CZ" sz="12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252810" y="548680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UPLAV_ZA_ZRCATKEM4.jpeg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83292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       OIL-FLOW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V401A                                     V440A     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6334"/>
          <a:stretch/>
        </p:blipFill>
        <p:spPr>
          <a:xfrm>
            <a:off x="86054" y="3717264"/>
            <a:ext cx="3132192" cy="2088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6" r="4945"/>
          <a:stretch/>
        </p:blipFill>
        <p:spPr>
          <a:xfrm>
            <a:off x="86054" y="1413016"/>
            <a:ext cx="3140225" cy="2088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7" t="5117" r="4062"/>
          <a:stretch/>
        </p:blipFill>
        <p:spPr>
          <a:xfrm>
            <a:off x="3296816" y="3717264"/>
            <a:ext cx="3207915" cy="2088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" t="5335" r="11055"/>
          <a:stretch/>
        </p:blipFill>
        <p:spPr>
          <a:xfrm>
            <a:off x="3296816" y="1413008"/>
            <a:ext cx="3207915" cy="2088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2" t="5555" r="7027"/>
          <a:stretch/>
        </p:blipFill>
        <p:spPr>
          <a:xfrm>
            <a:off x="6609185" y="3717264"/>
            <a:ext cx="3096343" cy="2088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5445" r="11676"/>
          <a:stretch/>
        </p:blipFill>
        <p:spPr>
          <a:xfrm>
            <a:off x="6609185" y="1413016"/>
            <a:ext cx="3096343" cy="2088000"/>
          </a:xfrm>
          <a:prstGeom prst="rect">
            <a:avLst/>
          </a:prstGeom>
        </p:spPr>
      </p:pic>
      <p:sp>
        <p:nvSpPr>
          <p:cNvPr id="10" name="TextovéPole 9"/>
          <p:cNvSpPr txBox="1"/>
          <p:nvPr/>
        </p:nvSpPr>
        <p:spPr>
          <a:xfrm>
            <a:off x="1424608" y="645333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OIL_FLOW1.jpeg</a:t>
            </a:r>
            <a:endParaRPr lang="cs-CZ" sz="12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200472" y="548680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OIL_FLOW2.jpeg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4271430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284455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       OIL-FLOW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V401A                                     </a:t>
            </a:r>
            <a:r>
              <a:rPr lang="cs-CZ" b="1" dirty="0"/>
              <a:t> </a:t>
            </a:r>
            <a:r>
              <a:rPr lang="cs-CZ" b="1" dirty="0" smtClean="0"/>
              <a:t>                                               V440A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1712640" y="522920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V446A</a:t>
            </a:r>
            <a:endParaRPr lang="cs-CZ" b="1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7599" r="25656" b="20005"/>
          <a:stretch/>
        </p:blipFill>
        <p:spPr>
          <a:xfrm>
            <a:off x="1152111" y="1269040"/>
            <a:ext cx="3695309" cy="252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8619" r="34487" b="29420"/>
          <a:stretch/>
        </p:blipFill>
        <p:spPr>
          <a:xfrm>
            <a:off x="5013734" y="1269040"/>
            <a:ext cx="3699858" cy="252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9058" r="34616" b="28653"/>
          <a:stretch/>
        </p:blipFill>
        <p:spPr>
          <a:xfrm>
            <a:off x="2864768" y="3717032"/>
            <a:ext cx="3675922" cy="2520000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1424608" y="645333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OIL_FLOW_VYREZ.jpeg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377686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RYCHLOSTNÍ PROFIL KOLEM ZRCÁTKA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V401A                                     V440A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8" t="6463" r="1027"/>
          <a:stretch/>
        </p:blipFill>
        <p:spPr>
          <a:xfrm>
            <a:off x="894198" y="1412997"/>
            <a:ext cx="2906674" cy="216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1988840"/>
            <a:ext cx="798410" cy="324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6463"/>
          <a:stretch/>
        </p:blipFill>
        <p:spPr>
          <a:xfrm>
            <a:off x="882949" y="3717032"/>
            <a:ext cx="2917923" cy="216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4898" r="6406"/>
          <a:stretch/>
        </p:blipFill>
        <p:spPr>
          <a:xfrm>
            <a:off x="3872880" y="1412997"/>
            <a:ext cx="2946504" cy="216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9" t="5117" r="6870"/>
          <a:stretch/>
        </p:blipFill>
        <p:spPr>
          <a:xfrm>
            <a:off x="3872880" y="3717032"/>
            <a:ext cx="2946504" cy="216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4" t="4898" r="6470"/>
          <a:stretch/>
        </p:blipFill>
        <p:spPr>
          <a:xfrm>
            <a:off x="6897216" y="1412997"/>
            <a:ext cx="2946504" cy="216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t="5117" r="8045"/>
          <a:stretch/>
        </p:blipFill>
        <p:spPr>
          <a:xfrm>
            <a:off x="6897217" y="3711181"/>
            <a:ext cx="2946504" cy="2160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89248" y="476672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RYCHLOSTNI_PROFIL1.jpeg</a:t>
            </a:r>
            <a:endParaRPr lang="cs-CZ" sz="12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560512" y="5887753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RYCHLOSTNI_PROFIL5.jpeg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300550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RYCHLOSTNÍ PROFIL KOLEM ZRCÁTKA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V401A                                      V440A      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1988840"/>
            <a:ext cx="798410" cy="32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7488" r="109"/>
          <a:stretch/>
        </p:blipFill>
        <p:spPr>
          <a:xfrm>
            <a:off x="685616" y="1412776"/>
            <a:ext cx="2967530" cy="216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t="6591"/>
          <a:stretch/>
        </p:blipFill>
        <p:spPr>
          <a:xfrm>
            <a:off x="704528" y="3717032"/>
            <a:ext cx="2948617" cy="216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9" t="5335" r="4396"/>
          <a:stretch/>
        </p:blipFill>
        <p:spPr>
          <a:xfrm>
            <a:off x="3728864" y="3717032"/>
            <a:ext cx="3023642" cy="216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t="5774" r="5006"/>
          <a:stretch/>
        </p:blipFill>
        <p:spPr>
          <a:xfrm>
            <a:off x="3728864" y="1409750"/>
            <a:ext cx="3023642" cy="216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8" t="5445" r="5282"/>
          <a:stretch/>
        </p:blipFill>
        <p:spPr>
          <a:xfrm>
            <a:off x="6825208" y="3717032"/>
            <a:ext cx="2985542" cy="216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5" t="6649" r="7710"/>
          <a:stretch/>
        </p:blipFill>
        <p:spPr>
          <a:xfrm>
            <a:off x="6825209" y="1391199"/>
            <a:ext cx="2985542" cy="2160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704528" y="5949280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RYCHLOSTNI_PROFIL3.jpeg</a:t>
            </a:r>
            <a:endParaRPr lang="cs-CZ" sz="12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89248" y="476672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RYCHLOSTNI_PROFIL4.jpeg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61846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200472" y="369336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POPIS VARIANT         </a:t>
            </a:r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sp>
        <p:nvSpPr>
          <p:cNvPr id="3" name="TextovéPole 2"/>
          <p:cNvSpPr txBox="1"/>
          <p:nvPr/>
        </p:nvSpPr>
        <p:spPr>
          <a:xfrm>
            <a:off x="488504" y="548680"/>
            <a:ext cx="907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V401A </a:t>
            </a:r>
          </a:p>
          <a:p>
            <a:r>
              <a:rPr lang="cs-CZ" dirty="0" smtClean="0"/>
              <a:t>- stávající koncepce (výchozí) SK326-0 (YETI) se zrcátkem s AERO WFL</a:t>
            </a:r>
            <a:endParaRPr lang="cs-CZ" dirty="0"/>
          </a:p>
        </p:txBody>
      </p:sp>
      <p:sp>
        <p:nvSpPr>
          <p:cNvPr id="46" name="TextovéPole 45"/>
          <p:cNvSpPr txBox="1"/>
          <p:nvPr/>
        </p:nvSpPr>
        <p:spPr>
          <a:xfrm>
            <a:off x="488504" y="1196752"/>
            <a:ext cx="907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V440A </a:t>
            </a:r>
            <a:endParaRPr lang="cs-CZ" b="1" dirty="0"/>
          </a:p>
          <a:p>
            <a:r>
              <a:rPr lang="cs-CZ" b="1" dirty="0" smtClean="0"/>
              <a:t>- </a:t>
            </a:r>
            <a:r>
              <a:rPr lang="cs-CZ" dirty="0"/>
              <a:t>v</a:t>
            </a:r>
            <a:r>
              <a:rPr lang="cs-CZ" dirty="0" smtClean="0"/>
              <a:t>ýchozí varianta V437A + úprava trojúhelníku</a:t>
            </a:r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9" t="23353" r="29647" b="21123"/>
          <a:stretch/>
        </p:blipFill>
        <p:spPr>
          <a:xfrm>
            <a:off x="216676" y="1915091"/>
            <a:ext cx="1639980" cy="1980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1" t="23353" r="29646" b="20996"/>
          <a:stretch/>
        </p:blipFill>
        <p:spPr>
          <a:xfrm>
            <a:off x="1928664" y="1906971"/>
            <a:ext cx="1667912" cy="198000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4" t="23353" r="29646" b="22141"/>
          <a:stretch/>
        </p:blipFill>
        <p:spPr>
          <a:xfrm>
            <a:off x="3656856" y="1906971"/>
            <a:ext cx="1735874" cy="1980000"/>
          </a:xfrm>
          <a:prstGeom prst="rect">
            <a:avLst/>
          </a:prstGeom>
        </p:spPr>
      </p:pic>
      <p:sp>
        <p:nvSpPr>
          <p:cNvPr id="47" name="TextovéPole 46"/>
          <p:cNvSpPr txBox="1"/>
          <p:nvPr/>
        </p:nvSpPr>
        <p:spPr>
          <a:xfrm>
            <a:off x="7163908" y="170080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solidFill>
                  <a:srgbClr val="00B050"/>
                </a:solidFill>
              </a:rPr>
              <a:t>V437A</a:t>
            </a:r>
          </a:p>
          <a:p>
            <a:r>
              <a:rPr lang="cs-CZ" b="1" dirty="0" smtClean="0">
                <a:solidFill>
                  <a:srgbClr val="0070C0"/>
                </a:solidFill>
              </a:rPr>
              <a:t>V440A</a:t>
            </a:r>
            <a:endParaRPr lang="cs-CZ" b="1" dirty="0">
              <a:solidFill>
                <a:srgbClr val="0070C0"/>
              </a:solidFill>
            </a:endParaRPr>
          </a:p>
        </p:txBody>
      </p:sp>
      <p:cxnSp>
        <p:nvCxnSpPr>
          <p:cNvPr id="49" name="Přímá spojnice se šipkou 48"/>
          <p:cNvCxnSpPr/>
          <p:nvPr/>
        </p:nvCxnSpPr>
        <p:spPr>
          <a:xfrm flipH="1" flipV="1">
            <a:off x="4916996" y="2492896"/>
            <a:ext cx="1341188" cy="1422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ovéPole 49"/>
          <p:cNvSpPr txBox="1"/>
          <p:nvPr/>
        </p:nvSpPr>
        <p:spPr>
          <a:xfrm>
            <a:off x="6276192" y="2373561"/>
            <a:ext cx="3327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Větší sklopení </a:t>
            </a:r>
            <a:r>
              <a:rPr lang="cs-CZ" sz="1400" dirty="0" err="1" smtClean="0"/>
              <a:t>odtrhové</a:t>
            </a:r>
            <a:r>
              <a:rPr lang="cs-CZ" sz="1400" dirty="0" smtClean="0"/>
              <a:t> plochy trojúhelníku (viz. Mercedes)</a:t>
            </a:r>
            <a:endParaRPr lang="cs-CZ" sz="1400" dirty="0"/>
          </a:p>
        </p:txBody>
      </p:sp>
      <p:cxnSp>
        <p:nvCxnSpPr>
          <p:cNvPr id="52" name="Přímá spojnice se šipkou 51"/>
          <p:cNvCxnSpPr/>
          <p:nvPr/>
        </p:nvCxnSpPr>
        <p:spPr>
          <a:xfrm flipH="1">
            <a:off x="4304928" y="3597697"/>
            <a:ext cx="19532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ovéPole 52"/>
          <p:cNvSpPr txBox="1"/>
          <p:nvPr/>
        </p:nvSpPr>
        <p:spPr>
          <a:xfrm>
            <a:off x="6258250" y="3443808"/>
            <a:ext cx="3327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Navýšení tloušťky</a:t>
            </a:r>
            <a:endParaRPr lang="cs-CZ" sz="1400" dirty="0"/>
          </a:p>
        </p:txBody>
      </p:sp>
      <p:sp>
        <p:nvSpPr>
          <p:cNvPr id="29" name="TextovéPole 28"/>
          <p:cNvSpPr txBox="1"/>
          <p:nvPr/>
        </p:nvSpPr>
        <p:spPr>
          <a:xfrm>
            <a:off x="488504" y="3933056"/>
            <a:ext cx="907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V446A </a:t>
            </a:r>
            <a:endParaRPr lang="cs-CZ" b="1" dirty="0"/>
          </a:p>
          <a:p>
            <a:r>
              <a:rPr lang="cs-CZ" b="1" dirty="0" smtClean="0"/>
              <a:t>- </a:t>
            </a:r>
            <a:r>
              <a:rPr lang="cs-CZ" dirty="0"/>
              <a:t>v</a:t>
            </a:r>
            <a:r>
              <a:rPr lang="cs-CZ" dirty="0" smtClean="0"/>
              <a:t>ýchozí varianta V440A + modifikace trojúhelníku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8" t="8782" r="24744" b="3696"/>
          <a:stretch/>
        </p:blipFill>
        <p:spPr>
          <a:xfrm>
            <a:off x="6105128" y="3916288"/>
            <a:ext cx="2401744" cy="2160000"/>
          </a:xfrm>
          <a:prstGeom prst="rect">
            <a:avLst/>
          </a:prstGeom>
        </p:spPr>
      </p:pic>
      <p:sp>
        <p:nvSpPr>
          <p:cNvPr id="26" name="TextovéPole 25"/>
          <p:cNvSpPr txBox="1"/>
          <p:nvPr/>
        </p:nvSpPr>
        <p:spPr>
          <a:xfrm>
            <a:off x="8769424" y="393305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solidFill>
                  <a:srgbClr val="0070C0"/>
                </a:solidFill>
              </a:rPr>
              <a:t>V440A</a:t>
            </a:r>
          </a:p>
          <a:p>
            <a:r>
              <a:rPr lang="cs-CZ" b="1" dirty="0" smtClean="0">
                <a:solidFill>
                  <a:srgbClr val="FF0000"/>
                </a:solidFill>
              </a:rPr>
              <a:t>V446A</a:t>
            </a:r>
            <a:endParaRPr lang="cs-CZ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RYCHLOSTNÍ PROFIL KOLEM ZRCÁTKA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1988840"/>
            <a:ext cx="798410" cy="324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5" t="32147"/>
          <a:stretch/>
        </p:blipFill>
        <p:spPr>
          <a:xfrm>
            <a:off x="800910" y="1413016"/>
            <a:ext cx="4375409" cy="2340000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2360712" y="101566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V401A</a:t>
            </a:r>
            <a:endParaRPr lang="cs-CZ" b="1" dirty="0"/>
          </a:p>
        </p:txBody>
      </p:sp>
      <p:sp>
        <p:nvSpPr>
          <p:cNvPr id="14" name="TextovéPole 13"/>
          <p:cNvSpPr txBox="1"/>
          <p:nvPr/>
        </p:nvSpPr>
        <p:spPr>
          <a:xfrm>
            <a:off x="6897216" y="101566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V440A</a:t>
            </a:r>
            <a:endParaRPr lang="cs-CZ" b="1" dirty="0"/>
          </a:p>
        </p:txBody>
      </p:sp>
      <p:sp>
        <p:nvSpPr>
          <p:cNvPr id="10" name="TextovéPole 9"/>
          <p:cNvSpPr txBox="1"/>
          <p:nvPr/>
        </p:nvSpPr>
        <p:spPr>
          <a:xfrm>
            <a:off x="1640632" y="48595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V446A</a:t>
            </a:r>
            <a:endParaRPr lang="cs-CZ" b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31280" r="6485"/>
          <a:stretch/>
        </p:blipFill>
        <p:spPr>
          <a:xfrm>
            <a:off x="5343080" y="1413016"/>
            <a:ext cx="4362448" cy="23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2" t="31499" r="6438"/>
          <a:stretch/>
        </p:blipFill>
        <p:spPr>
          <a:xfrm>
            <a:off x="3038824" y="3861048"/>
            <a:ext cx="4362448" cy="2340000"/>
          </a:xfrm>
          <a:prstGeom prst="rect">
            <a:avLst/>
          </a:prstGeom>
        </p:spPr>
      </p:pic>
      <p:sp>
        <p:nvSpPr>
          <p:cNvPr id="15" name="TextovéPole 14"/>
          <p:cNvSpPr txBox="1"/>
          <p:nvPr/>
        </p:nvSpPr>
        <p:spPr>
          <a:xfrm>
            <a:off x="89248" y="476672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35967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/>
          <a:stretch/>
        </p:blipFill>
        <p:spPr>
          <a:xfrm>
            <a:off x="920552" y="1052736"/>
            <a:ext cx="3972254" cy="2520000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704980" y="6206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V401A</a:t>
            </a:r>
            <a:endParaRPr lang="cs-CZ" b="1" dirty="0"/>
          </a:p>
        </p:txBody>
      </p:sp>
      <p:sp>
        <p:nvSpPr>
          <p:cNvPr id="20" name="TextovéPole 19"/>
          <p:cNvSpPr txBox="1"/>
          <p:nvPr/>
        </p:nvSpPr>
        <p:spPr>
          <a:xfrm>
            <a:off x="7977336" y="60974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V440A</a:t>
            </a:r>
            <a:endParaRPr lang="cs-CZ" b="1" dirty="0"/>
          </a:p>
        </p:txBody>
      </p:sp>
      <p:sp>
        <p:nvSpPr>
          <p:cNvPr id="10" name="TextovéPole 9"/>
          <p:cNvSpPr txBox="1"/>
          <p:nvPr/>
        </p:nvSpPr>
        <p:spPr>
          <a:xfrm>
            <a:off x="200472" y="369336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RYCHLOSTNÍ PROFIL KOLEM ZRCÁTKA      </a:t>
            </a:r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1988840"/>
            <a:ext cx="798410" cy="3240000"/>
          </a:xfrm>
          <a:prstGeom prst="rect">
            <a:avLst/>
          </a:prstGeom>
        </p:spPr>
      </p:pic>
      <p:sp>
        <p:nvSpPr>
          <p:cNvPr id="9" name="TextovéPole 8"/>
          <p:cNvSpPr txBox="1"/>
          <p:nvPr/>
        </p:nvSpPr>
        <p:spPr>
          <a:xfrm>
            <a:off x="1826559" y="485950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V446A</a:t>
            </a:r>
            <a:endParaRPr lang="cs-CZ" b="1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2" t="12451" r="44166" b="42556"/>
          <a:stretch/>
        </p:blipFill>
        <p:spPr>
          <a:xfrm>
            <a:off x="5097016" y="1053016"/>
            <a:ext cx="3813721" cy="252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16611" r="47074" b="41694"/>
          <a:stretch/>
        </p:blipFill>
        <p:spPr>
          <a:xfrm>
            <a:off x="2936776" y="3573296"/>
            <a:ext cx="3808700" cy="2520000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713910" y="595479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r</a:t>
            </a:r>
            <a:r>
              <a:rPr lang="cs-CZ" sz="1200" dirty="0" smtClean="0"/>
              <a:t>ychlostni_profil_rucne1.jpeg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368348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588" r="4000" b="37485"/>
          <a:stretch/>
        </p:blipFill>
        <p:spPr>
          <a:xfrm>
            <a:off x="2023306" y="692696"/>
            <a:ext cx="6891045" cy="1800000"/>
          </a:xfrm>
          <a:prstGeom prst="rect">
            <a:avLst/>
          </a:prstGeom>
        </p:spPr>
      </p:pic>
      <p:sp>
        <p:nvSpPr>
          <p:cNvPr id="16" name="TextovéPole 15"/>
          <p:cNvSpPr txBox="1"/>
          <p:nvPr/>
        </p:nvSpPr>
        <p:spPr>
          <a:xfrm>
            <a:off x="848544" y="14034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V401A</a:t>
            </a:r>
            <a:endParaRPr lang="cs-CZ" b="1" dirty="0"/>
          </a:p>
        </p:txBody>
      </p:sp>
      <p:sp>
        <p:nvSpPr>
          <p:cNvPr id="17" name="TextovéPole 16"/>
          <p:cNvSpPr txBox="1"/>
          <p:nvPr/>
        </p:nvSpPr>
        <p:spPr>
          <a:xfrm>
            <a:off x="848544" y="51573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V446A</a:t>
            </a:r>
            <a:endParaRPr lang="cs-CZ" b="1" dirty="0"/>
          </a:p>
        </p:txBody>
      </p:sp>
      <p:sp>
        <p:nvSpPr>
          <p:cNvPr id="10" name="TextovéPole 9"/>
          <p:cNvSpPr txBox="1"/>
          <p:nvPr/>
        </p:nvSpPr>
        <p:spPr>
          <a:xfrm>
            <a:off x="200472" y="369336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RYCHLOSTNÍ PROFIL POD ZRCÁTKEM      </a:t>
            </a:r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1988840"/>
            <a:ext cx="798410" cy="3240000"/>
          </a:xfrm>
          <a:prstGeom prst="rect">
            <a:avLst/>
          </a:prstGeom>
        </p:spPr>
      </p:pic>
      <p:sp>
        <p:nvSpPr>
          <p:cNvPr id="9" name="TextovéPole 8"/>
          <p:cNvSpPr txBox="1"/>
          <p:nvPr/>
        </p:nvSpPr>
        <p:spPr>
          <a:xfrm>
            <a:off x="848544" y="313622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V440A</a:t>
            </a:r>
            <a:endParaRPr lang="cs-CZ" b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31390" r="5861" b="32078"/>
          <a:stretch/>
        </p:blipFill>
        <p:spPr>
          <a:xfrm>
            <a:off x="2023306" y="2564904"/>
            <a:ext cx="6891045" cy="180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31828" r="8788" b="33032"/>
          <a:stretch/>
        </p:blipFill>
        <p:spPr>
          <a:xfrm>
            <a:off x="2023306" y="4442058"/>
            <a:ext cx="6891045" cy="1800000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920552" y="6269903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rychlostni_profil_rucne2.jpeg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1924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RYCHLOSTNÍ PROFIL ZA ZRCÁTKEM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V401A                                    V440A   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1988840"/>
            <a:ext cx="798410" cy="32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6334"/>
          <a:stretch/>
        </p:blipFill>
        <p:spPr>
          <a:xfrm>
            <a:off x="848544" y="1485024"/>
            <a:ext cx="2931672" cy="216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6413"/>
          <a:stretch/>
        </p:blipFill>
        <p:spPr>
          <a:xfrm>
            <a:off x="848544" y="3789280"/>
            <a:ext cx="2944157" cy="216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5226" r="8108"/>
          <a:stretch/>
        </p:blipFill>
        <p:spPr>
          <a:xfrm>
            <a:off x="3872880" y="1485024"/>
            <a:ext cx="2922853" cy="216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4" t="5117" r="6163"/>
          <a:stretch/>
        </p:blipFill>
        <p:spPr>
          <a:xfrm>
            <a:off x="3872880" y="3789280"/>
            <a:ext cx="2922853" cy="216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5117" r="6147"/>
          <a:stretch/>
        </p:blipFill>
        <p:spPr>
          <a:xfrm>
            <a:off x="6897216" y="1485024"/>
            <a:ext cx="2913534" cy="216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4" t="5445" r="7752"/>
          <a:stretch/>
        </p:blipFill>
        <p:spPr>
          <a:xfrm>
            <a:off x="6897216" y="3789280"/>
            <a:ext cx="2913534" cy="2160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77714" y="62068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RYCHLOSTNI_PROFIL-ZA1.jpeg</a:t>
            </a:r>
            <a:endParaRPr lang="cs-CZ" sz="1200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230114" y="6032321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RYCHLOSTNI_PROFIL-ZA2.jpeg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48015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RYCHLOSTNÍ PROFIL ZA ZRCÁTKEM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V401A                                    V440A 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1988840"/>
            <a:ext cx="798410" cy="32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t="6334"/>
          <a:stretch/>
        </p:blipFill>
        <p:spPr>
          <a:xfrm>
            <a:off x="848544" y="1485024"/>
            <a:ext cx="2940544" cy="216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t="6541"/>
          <a:stretch/>
        </p:blipFill>
        <p:spPr>
          <a:xfrm>
            <a:off x="848544" y="3789040"/>
            <a:ext cx="2945234" cy="216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5008" r="7543"/>
          <a:stretch/>
        </p:blipFill>
        <p:spPr>
          <a:xfrm>
            <a:off x="3872880" y="1485024"/>
            <a:ext cx="2863419" cy="216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5445" r="9871"/>
          <a:stretch/>
        </p:blipFill>
        <p:spPr>
          <a:xfrm>
            <a:off x="3872880" y="3789040"/>
            <a:ext cx="2863419" cy="216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t="5445" r="6527"/>
          <a:stretch/>
        </p:blipFill>
        <p:spPr>
          <a:xfrm>
            <a:off x="6825208" y="1485024"/>
            <a:ext cx="2953792" cy="216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5335" r="7086"/>
          <a:stretch/>
        </p:blipFill>
        <p:spPr>
          <a:xfrm>
            <a:off x="6857876" y="3789040"/>
            <a:ext cx="2921124" cy="2160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77714" y="62068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RYCHLOSTNI_PROFIL-ZA3.jpeg</a:t>
            </a:r>
            <a:endParaRPr lang="cs-CZ" sz="12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560512" y="5970427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RYCHLOSTNI_PROFIL-ZA4.jpeg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79023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HLADINA HLUKU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V401A                                        V440A   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6847" r="4108" b="16986"/>
          <a:stretch/>
        </p:blipFill>
        <p:spPr>
          <a:xfrm>
            <a:off x="704528" y="3782504"/>
            <a:ext cx="2905575" cy="216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5" t="6028" r="8466" b="20845"/>
          <a:stretch/>
        </p:blipFill>
        <p:spPr>
          <a:xfrm>
            <a:off x="704528" y="1485024"/>
            <a:ext cx="2905575" cy="216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1844824"/>
            <a:ext cx="571765" cy="32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3" t="7598" r="10393" b="16147"/>
          <a:stretch/>
        </p:blipFill>
        <p:spPr>
          <a:xfrm>
            <a:off x="3728864" y="3782504"/>
            <a:ext cx="2917177" cy="216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5116" r="12726" b="20352"/>
          <a:stretch/>
        </p:blipFill>
        <p:spPr>
          <a:xfrm>
            <a:off x="3728864" y="1478298"/>
            <a:ext cx="2917177" cy="216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6" t="7598" r="12427" b="17220"/>
          <a:stretch/>
        </p:blipFill>
        <p:spPr>
          <a:xfrm>
            <a:off x="6770762" y="3789280"/>
            <a:ext cx="2862758" cy="216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5116" r="13824" b="20352"/>
          <a:stretch/>
        </p:blipFill>
        <p:spPr>
          <a:xfrm>
            <a:off x="6770762" y="1478298"/>
            <a:ext cx="2862758" cy="2160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77714" y="62068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noise2.jpeg</a:t>
            </a:r>
            <a:endParaRPr lang="cs-CZ" sz="12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287686" y="602128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noise1.jpeg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41777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STREAMLINES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V401A                                     V440A                                        V446A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13002" r="87551" b="21707"/>
          <a:stretch/>
        </p:blipFill>
        <p:spPr>
          <a:xfrm>
            <a:off x="56456" y="1701168"/>
            <a:ext cx="564668" cy="3240000"/>
          </a:xfrm>
          <a:prstGeom prst="rect">
            <a:avLst/>
          </a:prstGeom>
        </p:spPr>
      </p:pic>
      <p:pic>
        <p:nvPicPr>
          <p:cNvPr id="31" name="Obrázek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6211" r="20897"/>
          <a:stretch/>
        </p:blipFill>
        <p:spPr>
          <a:xfrm>
            <a:off x="833365" y="3771168"/>
            <a:ext cx="2835075" cy="2340000"/>
          </a:xfrm>
          <a:prstGeom prst="rect">
            <a:avLst/>
          </a:prstGeom>
        </p:spPr>
      </p:pic>
      <p:pic>
        <p:nvPicPr>
          <p:cNvPr id="33" name="Obrázek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540" r="21026"/>
          <a:stretch/>
        </p:blipFill>
        <p:spPr>
          <a:xfrm>
            <a:off x="814560" y="1354038"/>
            <a:ext cx="2842296" cy="23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5883" r="20961"/>
          <a:stretch/>
        </p:blipFill>
        <p:spPr>
          <a:xfrm>
            <a:off x="3728864" y="1354038"/>
            <a:ext cx="2817016" cy="23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5992" r="21295"/>
          <a:stretch/>
        </p:blipFill>
        <p:spPr>
          <a:xfrm>
            <a:off x="3728865" y="3771168"/>
            <a:ext cx="2817016" cy="23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6102" r="20961"/>
          <a:stretch/>
        </p:blipFill>
        <p:spPr>
          <a:xfrm>
            <a:off x="6661348" y="1354038"/>
            <a:ext cx="2834497" cy="23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6759" r="20961"/>
          <a:stretch/>
        </p:blipFill>
        <p:spPr>
          <a:xfrm>
            <a:off x="6661348" y="3771168"/>
            <a:ext cx="2843475" cy="2340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77714" y="62068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streamlines_U_X1.jpeg</a:t>
            </a:r>
            <a:endParaRPr lang="cs-CZ" sz="12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1064568" y="6184329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streamlines_U_X2.jpeg    až X16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834055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STREAMLINES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V401A                                     V440A                                        V446A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13002" r="87551" b="21707"/>
          <a:stretch/>
        </p:blipFill>
        <p:spPr>
          <a:xfrm>
            <a:off x="56456" y="1701168"/>
            <a:ext cx="564668" cy="3240000"/>
          </a:xfrm>
          <a:prstGeom prst="rect">
            <a:avLst/>
          </a:prstGeom>
        </p:spPr>
      </p:pic>
      <p:pic>
        <p:nvPicPr>
          <p:cNvPr id="24" name="Obrázek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883" r="20833"/>
          <a:stretch/>
        </p:blipFill>
        <p:spPr>
          <a:xfrm>
            <a:off x="776536" y="3789040"/>
            <a:ext cx="2830623" cy="2340000"/>
          </a:xfrm>
          <a:prstGeom prst="rect">
            <a:avLst/>
          </a:prstGeom>
        </p:spPr>
      </p:pic>
      <p:pic>
        <p:nvPicPr>
          <p:cNvPr id="27" name="Obrázek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5883" r="21497"/>
          <a:stretch/>
        </p:blipFill>
        <p:spPr>
          <a:xfrm>
            <a:off x="802014" y="1340768"/>
            <a:ext cx="2805145" cy="23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211" r="20833"/>
          <a:stretch/>
        </p:blipFill>
        <p:spPr>
          <a:xfrm>
            <a:off x="3696639" y="1339900"/>
            <a:ext cx="2840537" cy="23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102" r="20769"/>
          <a:stretch/>
        </p:blipFill>
        <p:spPr>
          <a:xfrm>
            <a:off x="3697222" y="3789040"/>
            <a:ext cx="2839954" cy="23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321" r="20897"/>
          <a:stretch/>
        </p:blipFill>
        <p:spPr>
          <a:xfrm>
            <a:off x="6681192" y="1340768"/>
            <a:ext cx="2841122" cy="23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6321" r="20705"/>
          <a:stretch/>
        </p:blipFill>
        <p:spPr>
          <a:xfrm>
            <a:off x="6708452" y="3789040"/>
            <a:ext cx="284112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62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STREAMLINES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V401A                                     V440A                                        V446A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13002" r="87551" b="21707"/>
          <a:stretch/>
        </p:blipFill>
        <p:spPr>
          <a:xfrm>
            <a:off x="56456" y="1701168"/>
            <a:ext cx="564668" cy="324000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9" t="5992" r="20769"/>
          <a:stretch/>
        </p:blipFill>
        <p:spPr>
          <a:xfrm>
            <a:off x="855387" y="3789040"/>
            <a:ext cx="2831195" cy="2340000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5992" r="20769"/>
          <a:stretch/>
        </p:blipFill>
        <p:spPr>
          <a:xfrm>
            <a:off x="854345" y="1377032"/>
            <a:ext cx="2828470" cy="23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430" r="21222"/>
          <a:stretch/>
        </p:blipFill>
        <p:spPr>
          <a:xfrm>
            <a:off x="3733354" y="1377032"/>
            <a:ext cx="2830585" cy="23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6211" r="21026"/>
          <a:stretch/>
        </p:blipFill>
        <p:spPr>
          <a:xfrm>
            <a:off x="3728864" y="3789412"/>
            <a:ext cx="2835075" cy="23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9" t="6430" r="20769"/>
          <a:stretch/>
        </p:blipFill>
        <p:spPr>
          <a:xfrm>
            <a:off x="6681192" y="1377032"/>
            <a:ext cx="2844446" cy="23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t="6102" r="20897"/>
          <a:stretch/>
        </p:blipFill>
        <p:spPr>
          <a:xfrm>
            <a:off x="6711425" y="3789412"/>
            <a:ext cx="282631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21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STREAMLINES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V401A                                     V440A                                        V446A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13002" r="87551" b="21707"/>
          <a:stretch/>
        </p:blipFill>
        <p:spPr>
          <a:xfrm>
            <a:off x="56456" y="1701168"/>
            <a:ext cx="564668" cy="32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5992" r="21025"/>
          <a:stretch/>
        </p:blipFill>
        <p:spPr>
          <a:xfrm>
            <a:off x="848544" y="3789040"/>
            <a:ext cx="2817569" cy="234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6102" r="20769"/>
          <a:stretch/>
        </p:blipFill>
        <p:spPr>
          <a:xfrm>
            <a:off x="828888" y="1340768"/>
            <a:ext cx="2837225" cy="23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6102" r="20833"/>
          <a:stretch/>
        </p:blipFill>
        <p:spPr>
          <a:xfrm>
            <a:off x="3734904" y="1340744"/>
            <a:ext cx="2834497" cy="23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211" r="20833"/>
          <a:stretch/>
        </p:blipFill>
        <p:spPr>
          <a:xfrm>
            <a:off x="3728864" y="3771168"/>
            <a:ext cx="2840537" cy="23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6102" r="21025"/>
          <a:stretch/>
        </p:blipFill>
        <p:spPr>
          <a:xfrm>
            <a:off x="6681192" y="1346002"/>
            <a:ext cx="2820856" cy="234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6102" r="20961"/>
          <a:stretch/>
        </p:blipFill>
        <p:spPr>
          <a:xfrm>
            <a:off x="6681192" y="3768018"/>
            <a:ext cx="283449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9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0" name="TextovéPole 9"/>
          <p:cNvSpPr txBox="1"/>
          <p:nvPr/>
        </p:nvSpPr>
        <p:spPr>
          <a:xfrm>
            <a:off x="200472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TLAKOVÝ GRADIENT         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 V401A                                     V440A                                     V446A 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8" t="7361" r="7128" b="13131"/>
          <a:stretch/>
        </p:blipFill>
        <p:spPr>
          <a:xfrm>
            <a:off x="920552" y="1485024"/>
            <a:ext cx="2955425" cy="216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t="11207" r="10513" b="13565"/>
          <a:stretch/>
        </p:blipFill>
        <p:spPr>
          <a:xfrm>
            <a:off x="920552" y="3861288"/>
            <a:ext cx="2955425" cy="216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" y="2060848"/>
            <a:ext cx="798412" cy="32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t="6577" r="9489" b="11778"/>
          <a:stretch/>
        </p:blipFill>
        <p:spPr>
          <a:xfrm>
            <a:off x="3944888" y="1476020"/>
            <a:ext cx="2866927" cy="216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t="10672" r="10699" b="12934"/>
          <a:stretch/>
        </p:blipFill>
        <p:spPr>
          <a:xfrm>
            <a:off x="3954306" y="3861288"/>
            <a:ext cx="2857510" cy="216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6482" r="7795" b="11294"/>
          <a:stretch/>
        </p:blipFill>
        <p:spPr>
          <a:xfrm>
            <a:off x="6916395" y="1468802"/>
            <a:ext cx="2919755" cy="21600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t="10035" r="10259" b="14546"/>
          <a:stretch/>
        </p:blipFill>
        <p:spPr>
          <a:xfrm>
            <a:off x="6916395" y="3861288"/>
            <a:ext cx="2919755" cy="2160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560512" y="112474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GRADP1.jpeg</a:t>
            </a:r>
            <a:endParaRPr lang="cs-CZ" sz="12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200472" y="600938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GRADP2.jpeg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3908421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STREAMLINES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V401A                                     V440A                                        V446A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5" t="6135" r="20526"/>
          <a:stretch/>
        </p:blipFill>
        <p:spPr>
          <a:xfrm>
            <a:off x="848544" y="1340768"/>
            <a:ext cx="2843862" cy="234000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13002" r="87551" b="21707"/>
          <a:stretch/>
        </p:blipFill>
        <p:spPr>
          <a:xfrm>
            <a:off x="56456" y="1701168"/>
            <a:ext cx="564668" cy="3240000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9" t="6179" r="21498"/>
          <a:stretch/>
        </p:blipFill>
        <p:spPr>
          <a:xfrm>
            <a:off x="876869" y="3771168"/>
            <a:ext cx="2815537" cy="23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430" r="20961"/>
          <a:stretch/>
        </p:blipFill>
        <p:spPr>
          <a:xfrm>
            <a:off x="3728864" y="1340768"/>
            <a:ext cx="2841708" cy="23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321" r="20769"/>
          <a:stretch/>
        </p:blipFill>
        <p:spPr>
          <a:xfrm>
            <a:off x="3729906" y="3766232"/>
            <a:ext cx="2846591" cy="23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9" t="6430" r="20640"/>
          <a:stretch/>
        </p:blipFill>
        <p:spPr>
          <a:xfrm>
            <a:off x="6681192" y="1340768"/>
            <a:ext cx="2849920" cy="23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7599" r="20834"/>
          <a:stretch/>
        </p:blipFill>
        <p:spPr>
          <a:xfrm>
            <a:off x="6661774" y="3771168"/>
            <a:ext cx="286933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24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STREAMLINES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V401A                                      V440A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13002" r="87551" b="21707"/>
          <a:stretch/>
        </p:blipFill>
        <p:spPr>
          <a:xfrm>
            <a:off x="56456" y="1701168"/>
            <a:ext cx="564668" cy="32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6296" r="20919"/>
          <a:stretch/>
        </p:blipFill>
        <p:spPr>
          <a:xfrm>
            <a:off x="848543" y="1340768"/>
            <a:ext cx="2834952" cy="23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t="6414" r="20988"/>
          <a:stretch/>
        </p:blipFill>
        <p:spPr>
          <a:xfrm>
            <a:off x="848544" y="3789040"/>
            <a:ext cx="2832631" cy="23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2" t="6102" r="20834"/>
          <a:stretch/>
        </p:blipFill>
        <p:spPr>
          <a:xfrm>
            <a:off x="3728864" y="1340768"/>
            <a:ext cx="2842682" cy="23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2" t="6321" r="20834"/>
          <a:stretch/>
        </p:blipFill>
        <p:spPr>
          <a:xfrm>
            <a:off x="3748832" y="3789040"/>
            <a:ext cx="2849325" cy="234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7" t="6540" r="20833"/>
          <a:stretch/>
        </p:blipFill>
        <p:spPr>
          <a:xfrm>
            <a:off x="6681192" y="1340768"/>
            <a:ext cx="2839551" cy="234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211" r="21498"/>
          <a:stretch/>
        </p:blipFill>
        <p:spPr>
          <a:xfrm>
            <a:off x="6708507" y="3789040"/>
            <a:ext cx="281223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29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STREAMLINES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V401A                                     V440A  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13002" r="87551" b="21707"/>
          <a:stretch/>
        </p:blipFill>
        <p:spPr>
          <a:xfrm>
            <a:off x="56456" y="1701168"/>
            <a:ext cx="564668" cy="324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t="6767" r="20849"/>
          <a:stretch/>
        </p:blipFill>
        <p:spPr>
          <a:xfrm>
            <a:off x="776536" y="1340768"/>
            <a:ext cx="2852211" cy="234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t="6179" r="21498"/>
          <a:stretch/>
        </p:blipFill>
        <p:spPr>
          <a:xfrm>
            <a:off x="822010" y="3771168"/>
            <a:ext cx="2806737" cy="23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6430" r="20833"/>
          <a:stretch/>
        </p:blipFill>
        <p:spPr>
          <a:xfrm>
            <a:off x="3686660" y="1340768"/>
            <a:ext cx="2844446" cy="23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540" r="20833"/>
          <a:stretch/>
        </p:blipFill>
        <p:spPr>
          <a:xfrm>
            <a:off x="3686660" y="3771168"/>
            <a:ext cx="2850516" cy="23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8" t="6759" r="21497"/>
          <a:stretch/>
        </p:blipFill>
        <p:spPr>
          <a:xfrm>
            <a:off x="6609184" y="1327820"/>
            <a:ext cx="2823253" cy="23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6211" r="20833"/>
          <a:stretch/>
        </p:blipFill>
        <p:spPr>
          <a:xfrm>
            <a:off x="6594631" y="3763702"/>
            <a:ext cx="283780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2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STREAMLINES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V401A                                     V440A   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13002" r="87551" b="21707"/>
          <a:stretch/>
        </p:blipFill>
        <p:spPr>
          <a:xfrm>
            <a:off x="56456" y="1701168"/>
            <a:ext cx="564668" cy="32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4" t="6061" r="20918"/>
          <a:stretch/>
        </p:blipFill>
        <p:spPr>
          <a:xfrm>
            <a:off x="776536" y="1340768"/>
            <a:ext cx="2821988" cy="23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7" t="6414" r="20919"/>
          <a:stretch/>
        </p:blipFill>
        <p:spPr>
          <a:xfrm>
            <a:off x="757067" y="3771168"/>
            <a:ext cx="2841457" cy="23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102" r="20897"/>
          <a:stretch/>
        </p:blipFill>
        <p:spPr>
          <a:xfrm>
            <a:off x="3656856" y="1337618"/>
            <a:ext cx="2834497" cy="234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6211" r="20833"/>
          <a:stretch/>
        </p:blipFill>
        <p:spPr>
          <a:xfrm>
            <a:off x="3657934" y="3771168"/>
            <a:ext cx="2832339" cy="234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6540" r="21025"/>
          <a:stretch/>
        </p:blipFill>
        <p:spPr>
          <a:xfrm>
            <a:off x="6609184" y="1340768"/>
            <a:ext cx="2839551" cy="234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6211" r="20897"/>
          <a:stretch/>
        </p:blipFill>
        <p:spPr>
          <a:xfrm>
            <a:off x="6609184" y="3771168"/>
            <a:ext cx="2835075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0" name="TextovéPole 9"/>
          <p:cNvSpPr txBox="1"/>
          <p:nvPr/>
        </p:nvSpPr>
        <p:spPr>
          <a:xfrm>
            <a:off x="200472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TLAKOVÝ GRADIENT REZ Z=0.81         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            V401A                                                      V440A 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" t="13546" r="85641" b="22523"/>
          <a:stretch/>
        </p:blipFill>
        <p:spPr>
          <a:xfrm>
            <a:off x="200472" y="2204864"/>
            <a:ext cx="699041" cy="324000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t="5008"/>
          <a:stretch/>
        </p:blipFill>
        <p:spPr>
          <a:xfrm>
            <a:off x="1208584" y="1340768"/>
            <a:ext cx="3708034" cy="2412000"/>
          </a:xfrm>
          <a:prstGeom prst="rect">
            <a:avLst/>
          </a:prstGeom>
        </p:spPr>
      </p:pic>
      <p:sp>
        <p:nvSpPr>
          <p:cNvPr id="18" name="TextovéPole 17"/>
          <p:cNvSpPr txBox="1"/>
          <p:nvPr/>
        </p:nvSpPr>
        <p:spPr>
          <a:xfrm>
            <a:off x="1784648" y="49411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V446A</a:t>
            </a:r>
            <a:endParaRPr lang="cs-CZ" b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5008"/>
          <a:stretch/>
        </p:blipFill>
        <p:spPr>
          <a:xfrm>
            <a:off x="5097016" y="1349230"/>
            <a:ext cx="3710810" cy="2412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4789"/>
          <a:stretch/>
        </p:blipFill>
        <p:spPr>
          <a:xfrm>
            <a:off x="3131247" y="3822334"/>
            <a:ext cx="3693961" cy="2412000"/>
          </a:xfrm>
          <a:prstGeom prst="rect">
            <a:avLst/>
          </a:prstGeom>
        </p:spPr>
      </p:pic>
      <p:sp>
        <p:nvSpPr>
          <p:cNvPr id="9" name="TextovéPole 8"/>
          <p:cNvSpPr txBox="1"/>
          <p:nvPr/>
        </p:nvSpPr>
        <p:spPr>
          <a:xfrm>
            <a:off x="175742" y="972014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GRADP-REZ-Z081.jpeg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76938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0" name="TextovéPole 9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       VORTICITY X         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  V401A                                  V440A                                    V446A                                </a:t>
            </a:r>
          </a:p>
          <a:p>
            <a:r>
              <a:rPr lang="cs-CZ" dirty="0" smtClean="0"/>
              <a:t>                                                                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9" y="2061208"/>
            <a:ext cx="798410" cy="32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8771" r="3778"/>
          <a:stretch/>
        </p:blipFill>
        <p:spPr>
          <a:xfrm>
            <a:off x="1064568" y="3789040"/>
            <a:ext cx="2800066" cy="2412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6541" r="3347"/>
          <a:stretch/>
        </p:blipFill>
        <p:spPr>
          <a:xfrm>
            <a:off x="1064568" y="1413016"/>
            <a:ext cx="2800066" cy="2232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 t="8927" r="7402"/>
          <a:stretch/>
        </p:blipFill>
        <p:spPr>
          <a:xfrm>
            <a:off x="3944888" y="3799664"/>
            <a:ext cx="2696114" cy="2412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t="7143" r="6845"/>
          <a:stretch/>
        </p:blipFill>
        <p:spPr>
          <a:xfrm>
            <a:off x="3944888" y="1412776"/>
            <a:ext cx="2696114" cy="2232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 t="10595" r="5170"/>
          <a:stretch/>
        </p:blipFill>
        <p:spPr>
          <a:xfrm>
            <a:off x="6753200" y="3789040"/>
            <a:ext cx="2822600" cy="24120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6860" r="3286"/>
          <a:stretch/>
        </p:blipFill>
        <p:spPr>
          <a:xfrm>
            <a:off x="6753201" y="1412776"/>
            <a:ext cx="2822600" cy="2232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1094086" y="632282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VORTICITY_X_a1.jpeg</a:t>
            </a:r>
            <a:endParaRPr lang="cs-CZ" sz="12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116118" y="980150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VORTICITY_X_a2.jpeg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57290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3" t="7232"/>
          <a:stretch/>
        </p:blipFill>
        <p:spPr>
          <a:xfrm>
            <a:off x="919077" y="1485032"/>
            <a:ext cx="2953803" cy="22320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3" t="7182"/>
          <a:stretch/>
        </p:blipFill>
        <p:spPr>
          <a:xfrm>
            <a:off x="925632" y="3861048"/>
            <a:ext cx="2947248" cy="2232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       VORTICITY X         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 V401A                                   V440A                                   V446A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" y="2205224"/>
            <a:ext cx="798410" cy="324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0" t="6671" r="1803"/>
          <a:stretch/>
        </p:blipFill>
        <p:spPr>
          <a:xfrm>
            <a:off x="3944888" y="1485032"/>
            <a:ext cx="2880384" cy="2232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7143" r="2233"/>
          <a:stretch/>
        </p:blipFill>
        <p:spPr>
          <a:xfrm>
            <a:off x="3954553" y="3861296"/>
            <a:ext cx="2870719" cy="2232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6" t="6577"/>
          <a:stretch/>
        </p:blipFill>
        <p:spPr>
          <a:xfrm>
            <a:off x="6897216" y="1484784"/>
            <a:ext cx="2943164" cy="2232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1" t="6671"/>
          <a:stretch/>
        </p:blipFill>
        <p:spPr>
          <a:xfrm>
            <a:off x="6916948" y="3861296"/>
            <a:ext cx="2932596" cy="2232000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56456" y="1124744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VORTICITY_X_b1.jpeg</a:t>
            </a:r>
            <a:endParaRPr lang="cs-CZ" sz="1200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1064568" y="6248345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VORTICITY_X_b2.jpeg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76200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7232"/>
          <a:stretch/>
        </p:blipFill>
        <p:spPr>
          <a:xfrm>
            <a:off x="840897" y="3798912"/>
            <a:ext cx="2959975" cy="2232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6" t="6413"/>
          <a:stretch/>
        </p:blipFill>
        <p:spPr>
          <a:xfrm>
            <a:off x="874796" y="1412776"/>
            <a:ext cx="2926076" cy="2232000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                   VORTICITY X         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 V401A                                   V440A                                     V446A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4" y="2133216"/>
            <a:ext cx="798410" cy="32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6671"/>
          <a:stretch/>
        </p:blipFill>
        <p:spPr>
          <a:xfrm>
            <a:off x="3888731" y="3789040"/>
            <a:ext cx="2936477" cy="2232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7143"/>
          <a:stretch/>
        </p:blipFill>
        <p:spPr>
          <a:xfrm>
            <a:off x="3888731" y="1412776"/>
            <a:ext cx="2915736" cy="2232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0" t="6577"/>
          <a:stretch/>
        </p:blipFill>
        <p:spPr>
          <a:xfrm>
            <a:off x="6935697" y="3789040"/>
            <a:ext cx="2913847" cy="2232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7" t="6388"/>
          <a:stretch/>
        </p:blipFill>
        <p:spPr>
          <a:xfrm>
            <a:off x="6935697" y="1413024"/>
            <a:ext cx="2914722" cy="2232000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1064568" y="6237312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VORTICITY_X_c1.jpeg</a:t>
            </a:r>
            <a:endParaRPr lang="cs-CZ" sz="1200" dirty="0"/>
          </a:p>
        </p:txBody>
      </p:sp>
      <p:sp>
        <p:nvSpPr>
          <p:cNvPr id="14" name="TextovéPole 13"/>
          <p:cNvSpPr txBox="1"/>
          <p:nvPr/>
        </p:nvSpPr>
        <p:spPr>
          <a:xfrm>
            <a:off x="364580" y="404664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VORTICITY_X_c2.jpeg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251671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KINETICKÁ ENERGIE MEZNÍ VRSTVY         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 V401A                                 V440A    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9" y="1988840"/>
            <a:ext cx="551161" cy="324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6463"/>
          <a:stretch/>
        </p:blipFill>
        <p:spPr>
          <a:xfrm>
            <a:off x="793173" y="3861288"/>
            <a:ext cx="2935691" cy="216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7" t="7488" r="2094"/>
          <a:stretch/>
        </p:blipFill>
        <p:spPr>
          <a:xfrm>
            <a:off x="817654" y="1556792"/>
            <a:ext cx="2911210" cy="216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6102" r="8481"/>
          <a:stretch/>
        </p:blipFill>
        <p:spPr>
          <a:xfrm>
            <a:off x="3800872" y="3845140"/>
            <a:ext cx="2895724" cy="216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t="5008" r="7757"/>
          <a:stretch/>
        </p:blipFill>
        <p:spPr>
          <a:xfrm>
            <a:off x="3800873" y="1556593"/>
            <a:ext cx="2895724" cy="216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1" t="5774" r="7356"/>
          <a:stretch/>
        </p:blipFill>
        <p:spPr>
          <a:xfrm>
            <a:off x="6768976" y="3845140"/>
            <a:ext cx="2936552" cy="216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9" t="5117" r="7409"/>
          <a:stretch/>
        </p:blipFill>
        <p:spPr>
          <a:xfrm>
            <a:off x="6795172" y="1556593"/>
            <a:ext cx="2910356" cy="2160000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1064568" y="6237312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kineticka_energie1.jpeg</a:t>
            </a:r>
            <a:endParaRPr lang="cs-CZ" sz="1200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81359" y="105273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kineticka_energie3.jpeg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338762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7776460" y="6461328"/>
            <a:ext cx="3714120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cs-CZ" sz="1200" dirty="0" smtClean="0">
                <a:latin typeface="Arial"/>
              </a:rPr>
              <a:t>DŮVĚRNÉ</a:t>
            </a:r>
            <a:endParaRPr sz="12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272480" y="369336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                                            KINETICKÁ ENERGIE MEZNÍ VRSTVY         </a:t>
            </a:r>
          </a:p>
          <a:p>
            <a:endParaRPr lang="cs-CZ" b="1" dirty="0" smtClean="0"/>
          </a:p>
          <a:p>
            <a:r>
              <a:rPr lang="cs-CZ" b="1" dirty="0"/>
              <a:t> </a:t>
            </a:r>
            <a:r>
              <a:rPr lang="cs-CZ" b="1" dirty="0" smtClean="0"/>
              <a:t>                         V401A                                  V440A                                       V446A                                     </a:t>
            </a:r>
          </a:p>
          <a:p>
            <a:r>
              <a:rPr lang="cs-CZ" dirty="0" smtClean="0"/>
              <a:t>                                                                 </a:t>
            </a:r>
            <a:endParaRPr lang="cs-CZ" dirty="0"/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9" y="1988840"/>
            <a:ext cx="551161" cy="324000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7361" r="343"/>
          <a:stretch/>
        </p:blipFill>
        <p:spPr>
          <a:xfrm>
            <a:off x="776536" y="3960441"/>
            <a:ext cx="2952328" cy="2160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t="16416" r="6033"/>
          <a:stretch/>
        </p:blipFill>
        <p:spPr>
          <a:xfrm>
            <a:off x="776536" y="1701048"/>
            <a:ext cx="2952328" cy="216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5445" r="5940"/>
          <a:stretch/>
        </p:blipFill>
        <p:spPr>
          <a:xfrm>
            <a:off x="3800872" y="3956745"/>
            <a:ext cx="2932584" cy="2160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8" t="18139" r="16001"/>
          <a:stretch/>
        </p:blipFill>
        <p:spPr>
          <a:xfrm>
            <a:off x="3800872" y="1700808"/>
            <a:ext cx="2932584" cy="2160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5445" r="7420"/>
          <a:stretch/>
        </p:blipFill>
        <p:spPr>
          <a:xfrm>
            <a:off x="6825209" y="3956745"/>
            <a:ext cx="2880320" cy="21600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4" t="14940" r="14928"/>
          <a:stretch/>
        </p:blipFill>
        <p:spPr>
          <a:xfrm>
            <a:off x="6825210" y="1700808"/>
            <a:ext cx="2880320" cy="2160000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1064568" y="6237312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kineticka_energie2.jpeg</a:t>
            </a:r>
            <a:endParaRPr lang="cs-CZ" sz="1200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200472" y="129266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/>
              <a:t>kineticka_energie4.jpeg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45319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16632</TotalTime>
  <Words>423</Words>
  <Application>Microsoft Office PowerPoint</Application>
  <PresentationFormat>A4 (210 x 297 mm)</PresentationFormat>
  <Paragraphs>235</Paragraphs>
  <Slides>33</Slides>
  <Notes>1</Notes>
  <HiddenSlides>0</HiddenSlides>
  <MMClips>0</MMClips>
  <ScaleCrop>false</ScaleCrop>
  <HeadingPairs>
    <vt:vector size="4" baseType="variant">
      <vt:variant>
        <vt:lpstr>Motiv</vt:lpstr>
      </vt:variant>
      <vt:variant>
        <vt:i4>3</vt:i4>
      </vt:variant>
      <vt:variant>
        <vt:lpstr>Nadpisy snímků</vt:lpstr>
      </vt:variant>
      <vt:variant>
        <vt:i4>33</vt:i4>
      </vt:variant>
    </vt:vector>
  </HeadingPairs>
  <TitlesOfParts>
    <vt:vector size="36" baseType="lpstr">
      <vt:lpstr>Office Theme</vt:lpstr>
      <vt:lpstr>Office Theme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Grác Ivo</dc:creator>
  <cp:lastModifiedBy>Seďa Ondřej</cp:lastModifiedBy>
  <cp:revision>1349</cp:revision>
  <dcterms:modified xsi:type="dcterms:W3CDTF">2017-03-22T11:02:24Z</dcterms:modified>
</cp:coreProperties>
</file>